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32"/>
  </p:notesMasterIdLst>
  <p:sldIdLst>
    <p:sldId id="256" r:id="rId2"/>
    <p:sldId id="26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300" r:id="rId20"/>
    <p:sldId id="292" r:id="rId21"/>
    <p:sldId id="293" r:id="rId22"/>
    <p:sldId id="294" r:id="rId23"/>
    <p:sldId id="295" r:id="rId24"/>
    <p:sldId id="296" r:id="rId25"/>
    <p:sldId id="297" r:id="rId26"/>
    <p:sldId id="305" r:id="rId27"/>
    <p:sldId id="298" r:id="rId28"/>
    <p:sldId id="299" r:id="rId29"/>
    <p:sldId id="303" r:id="rId30"/>
    <p:sldId id="304" r:id="rId31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6"/>
    <p:restoredTop sz="93654"/>
  </p:normalViewPr>
  <p:slideViewPr>
    <p:cSldViewPr snapToGrid="0" snapToObjects="1">
      <p:cViewPr varScale="1">
        <p:scale>
          <a:sx n="100" d="100"/>
          <a:sy n="100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B8EAFA7-8D16-974E-A470-327D8534E944}" type="presOf" srcId="{21F9C290-4E2B-D24F-AAEA-5AD9D3733B0F}" destId="{4CA655C7-18B4-A64D-9AD9-5ABDA0E495B9}" srcOrd="2" destOrd="0" presId="urn:microsoft.com/office/officeart/2005/8/layout/gear1"/>
    <dgm:cxn modelId="{6D84952B-D8D0-EC45-BF66-C8BCA0BBFE81}" type="presOf" srcId="{FB803AC0-7EFD-8E44-8099-77ECD41D8509}" destId="{B2D2FC42-1ADE-AD46-81F3-6EF33F32D4C0}" srcOrd="0" destOrd="0" presId="urn:microsoft.com/office/officeart/2005/8/layout/gear1"/>
    <dgm:cxn modelId="{98CE489F-83DE-4541-A6AB-0B044BEFFB61}" type="presOf" srcId="{21F9C290-4E2B-D24F-AAEA-5AD9D3733B0F}" destId="{3450C70F-7ED1-C04F-960A-94086B07D924}" srcOrd="1" destOrd="0" presId="urn:microsoft.com/office/officeart/2005/8/layout/gear1"/>
    <dgm:cxn modelId="{E29FC548-4F74-DF40-B621-6FAC384B902F}" type="presOf" srcId="{5254FC7D-EBDB-C94C-9C7B-F5D1543DC3F2}" destId="{12E9EAAA-8FF8-8941-9A78-1554B7C471CF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7832B089-CB73-0043-B713-EEC8EF6DFC2F}" type="presOf" srcId="{0C4B5839-CF6D-D643-954E-D87E70C08835}" destId="{8F0F215D-46CB-6740-834B-069FC4CC7236}" srcOrd="0" destOrd="0" presId="urn:microsoft.com/office/officeart/2005/8/layout/gear1"/>
    <dgm:cxn modelId="{5EE4FC39-1E05-7E4C-B5E5-ABD30C76E572}" type="presOf" srcId="{21F9C290-4E2B-D24F-AAEA-5AD9D3733B0F}" destId="{5F8B13C2-6AA5-8E48-B08F-271FE8B15D73}" srcOrd="0" destOrd="0" presId="urn:microsoft.com/office/officeart/2005/8/layout/gear1"/>
    <dgm:cxn modelId="{D220E90B-AE94-DC4C-B092-F65FAB0B1356}" type="presOf" srcId="{5254FC7D-EBDB-C94C-9C7B-F5D1543DC3F2}" destId="{8C4329E3-3DA8-F543-BC6A-65E88CACD975}" srcOrd="0" destOrd="0" presId="urn:microsoft.com/office/officeart/2005/8/layout/gear1"/>
    <dgm:cxn modelId="{060D5CEF-BFED-EE44-A1B9-BB4A10263461}" type="presOf" srcId="{0C4B5839-CF6D-D643-954E-D87E70C08835}" destId="{546AC760-91AE-CB49-AA7B-3F82AAE3001F}" srcOrd="2" destOrd="0" presId="urn:microsoft.com/office/officeart/2005/8/layout/gear1"/>
    <dgm:cxn modelId="{340EA94A-2F83-2A40-A061-6609F1019AB5}" type="presOf" srcId="{0C4B5839-CF6D-D643-954E-D87E70C08835}" destId="{FB784593-BC28-F044-BBDE-B0666115D90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FF9CE07F-1BAE-2D4D-BD03-CF1C6A49C0FC}" type="presOf" srcId="{2FEE0124-FEE7-F249-A5EE-F435022148A6}" destId="{FDE87692-A710-3D40-B881-F41C5E3E790E}" srcOrd="0" destOrd="0" presId="urn:microsoft.com/office/officeart/2005/8/layout/gear1"/>
    <dgm:cxn modelId="{85BE5444-8126-FB49-BCAB-B165C17C9EA0}" type="presOf" srcId="{7CE8B053-93CF-BD41-B16C-92BEDF74F909}" destId="{A05A29C6-30FB-6B44-8723-4961B8C06B70}" srcOrd="0" destOrd="0" presId="urn:microsoft.com/office/officeart/2005/8/layout/gear1"/>
    <dgm:cxn modelId="{010B906F-65A2-494A-BB0D-279B2E0F93F6}" type="presOf" srcId="{5254FC7D-EBDB-C94C-9C7B-F5D1543DC3F2}" destId="{449F0CB1-D66E-A044-AE04-CE70D1586076}" srcOrd="2" destOrd="0" presId="urn:microsoft.com/office/officeart/2005/8/layout/gear1"/>
    <dgm:cxn modelId="{F99005AC-14C8-1540-B534-3F0EFB294F8B}" type="presOf" srcId="{8A6D15ED-CFC5-2343-988D-93AA441CD45B}" destId="{081734C5-EC5F-B442-A8F7-0E6352E3467F}" srcOrd="0" destOrd="0" presId="urn:microsoft.com/office/officeart/2005/8/layout/gear1"/>
    <dgm:cxn modelId="{327003D3-AA19-2644-AB5E-EE8FB6ACF471}" type="presOf" srcId="{0C4B5839-CF6D-D643-954E-D87E70C08835}" destId="{2EF4F175-B3AB-9046-8778-8680FFDA2895}" srcOrd="3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46BE54B9-EC41-B64E-B845-91CA2E444C67}" type="presParOf" srcId="{B2D2FC42-1ADE-AD46-81F3-6EF33F32D4C0}" destId="{8C4329E3-3DA8-F543-BC6A-65E88CACD975}" srcOrd="0" destOrd="0" presId="urn:microsoft.com/office/officeart/2005/8/layout/gear1"/>
    <dgm:cxn modelId="{6E2421DF-3CCB-EA47-94CF-5A77351FFB8C}" type="presParOf" srcId="{B2D2FC42-1ADE-AD46-81F3-6EF33F32D4C0}" destId="{12E9EAAA-8FF8-8941-9A78-1554B7C471CF}" srcOrd="1" destOrd="0" presId="urn:microsoft.com/office/officeart/2005/8/layout/gear1"/>
    <dgm:cxn modelId="{94E3CACC-1D9E-C24E-BFD4-7D0A81ADA9FC}" type="presParOf" srcId="{B2D2FC42-1ADE-AD46-81F3-6EF33F32D4C0}" destId="{449F0CB1-D66E-A044-AE04-CE70D1586076}" srcOrd="2" destOrd="0" presId="urn:microsoft.com/office/officeart/2005/8/layout/gear1"/>
    <dgm:cxn modelId="{D444C56E-6386-2C40-AEB5-8A0DA9988912}" type="presParOf" srcId="{B2D2FC42-1ADE-AD46-81F3-6EF33F32D4C0}" destId="{5F8B13C2-6AA5-8E48-B08F-271FE8B15D73}" srcOrd="3" destOrd="0" presId="urn:microsoft.com/office/officeart/2005/8/layout/gear1"/>
    <dgm:cxn modelId="{19701479-BFBF-CC48-B31D-AF3DE6FB6678}" type="presParOf" srcId="{B2D2FC42-1ADE-AD46-81F3-6EF33F32D4C0}" destId="{3450C70F-7ED1-C04F-960A-94086B07D924}" srcOrd="4" destOrd="0" presId="urn:microsoft.com/office/officeart/2005/8/layout/gear1"/>
    <dgm:cxn modelId="{6C1DEC7C-1784-0849-A69A-176F92790B82}" type="presParOf" srcId="{B2D2FC42-1ADE-AD46-81F3-6EF33F32D4C0}" destId="{4CA655C7-18B4-A64D-9AD9-5ABDA0E495B9}" srcOrd="5" destOrd="0" presId="urn:microsoft.com/office/officeart/2005/8/layout/gear1"/>
    <dgm:cxn modelId="{4D49DCCF-F9B5-D949-A64B-B0571317D890}" type="presParOf" srcId="{B2D2FC42-1ADE-AD46-81F3-6EF33F32D4C0}" destId="{8F0F215D-46CB-6740-834B-069FC4CC7236}" srcOrd="6" destOrd="0" presId="urn:microsoft.com/office/officeart/2005/8/layout/gear1"/>
    <dgm:cxn modelId="{222F9AB9-F4ED-9843-A38B-A045BDC36C1D}" type="presParOf" srcId="{B2D2FC42-1ADE-AD46-81F3-6EF33F32D4C0}" destId="{FB784593-BC28-F044-BBDE-B0666115D904}" srcOrd="7" destOrd="0" presId="urn:microsoft.com/office/officeart/2005/8/layout/gear1"/>
    <dgm:cxn modelId="{10A53A21-60F2-A741-8F76-BE789005B72F}" type="presParOf" srcId="{B2D2FC42-1ADE-AD46-81F3-6EF33F32D4C0}" destId="{546AC760-91AE-CB49-AA7B-3F82AAE3001F}" srcOrd="8" destOrd="0" presId="urn:microsoft.com/office/officeart/2005/8/layout/gear1"/>
    <dgm:cxn modelId="{6FCD2503-CCA3-C14F-87BA-1FE6A64C1060}" type="presParOf" srcId="{B2D2FC42-1ADE-AD46-81F3-6EF33F32D4C0}" destId="{2EF4F175-B3AB-9046-8778-8680FFDA2895}" srcOrd="9" destOrd="0" presId="urn:microsoft.com/office/officeart/2005/8/layout/gear1"/>
    <dgm:cxn modelId="{03502CE5-464F-2D45-9487-151054DCA73D}" type="presParOf" srcId="{B2D2FC42-1ADE-AD46-81F3-6EF33F32D4C0}" destId="{A05A29C6-30FB-6B44-8723-4961B8C06B70}" srcOrd="10" destOrd="0" presId="urn:microsoft.com/office/officeart/2005/8/layout/gear1"/>
    <dgm:cxn modelId="{CC937BFE-B261-0F49-83E2-FDDB45A5EE84}" type="presParOf" srcId="{B2D2FC42-1ADE-AD46-81F3-6EF33F32D4C0}" destId="{081734C5-EC5F-B442-A8F7-0E6352E3467F}" srcOrd="11" destOrd="0" presId="urn:microsoft.com/office/officeart/2005/8/layout/gear1"/>
    <dgm:cxn modelId="{6DD5DA8D-1996-A748-92EF-179623A47B25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7417949-6E31-004A-8BE0-21DE4C510910}" type="presOf" srcId="{0C4B5839-CF6D-D643-954E-D87E70C08835}" destId="{546AC760-91AE-CB49-AA7B-3F82AAE3001F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A11B5EDE-5F95-F54F-BA57-DC2ABA039E58}" type="presOf" srcId="{0C4B5839-CF6D-D643-954E-D87E70C08835}" destId="{FB784593-BC28-F044-BBDE-B0666115D904}" srcOrd="1" destOrd="0" presId="urn:microsoft.com/office/officeart/2005/8/layout/gear1"/>
    <dgm:cxn modelId="{119F74DD-57B0-2B48-B4A5-C4487D4B3F65}" type="presOf" srcId="{5254FC7D-EBDB-C94C-9C7B-F5D1543DC3F2}" destId="{449F0CB1-D66E-A044-AE04-CE70D1586076}" srcOrd="2" destOrd="0" presId="urn:microsoft.com/office/officeart/2005/8/layout/gear1"/>
    <dgm:cxn modelId="{9AADFC1D-D189-1A49-B0E6-733F280DD561}" type="presOf" srcId="{5254FC7D-EBDB-C94C-9C7B-F5D1543DC3F2}" destId="{12E9EAAA-8FF8-8941-9A78-1554B7C471CF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457310EC-9CBB-9E47-A403-665BC928B2C7}" type="presOf" srcId="{21F9C290-4E2B-D24F-AAEA-5AD9D3733B0F}" destId="{5F8B13C2-6AA5-8E48-B08F-271FE8B15D73}" srcOrd="0" destOrd="0" presId="urn:microsoft.com/office/officeart/2005/8/layout/gear1"/>
    <dgm:cxn modelId="{C7FA8876-40FE-9D4D-9DE7-3C993394E9D6}" type="presOf" srcId="{5254FC7D-EBDB-C94C-9C7B-F5D1543DC3F2}" destId="{8C4329E3-3DA8-F543-BC6A-65E88CACD975}" srcOrd="0" destOrd="0" presId="urn:microsoft.com/office/officeart/2005/8/layout/gear1"/>
    <dgm:cxn modelId="{026E5BAF-F4DD-B148-BBE0-493EB12112F0}" type="presOf" srcId="{7CE8B053-93CF-BD41-B16C-92BEDF74F909}" destId="{A05A29C6-30FB-6B44-8723-4961B8C06B70}" srcOrd="0" destOrd="0" presId="urn:microsoft.com/office/officeart/2005/8/layout/gear1"/>
    <dgm:cxn modelId="{B5A9DEAF-7AFE-7B44-A5CA-4DBAE7EEB8FE}" type="presOf" srcId="{21F9C290-4E2B-D24F-AAEA-5AD9D3733B0F}" destId="{4CA655C7-18B4-A64D-9AD9-5ABDA0E495B9}" srcOrd="2" destOrd="0" presId="urn:microsoft.com/office/officeart/2005/8/layout/gear1"/>
    <dgm:cxn modelId="{6A3D2011-63CF-3B40-9769-08E512177E92}" type="presOf" srcId="{2FEE0124-FEE7-F249-A5EE-F435022148A6}" destId="{FDE87692-A710-3D40-B881-F41C5E3E790E}" srcOrd="0" destOrd="0" presId="urn:microsoft.com/office/officeart/2005/8/layout/gear1"/>
    <dgm:cxn modelId="{FC5884CB-215F-B64D-83A3-5378A582DEFD}" type="presOf" srcId="{21F9C290-4E2B-D24F-AAEA-5AD9D3733B0F}" destId="{3450C70F-7ED1-C04F-960A-94086B07D924}" srcOrd="1" destOrd="0" presId="urn:microsoft.com/office/officeart/2005/8/layout/gear1"/>
    <dgm:cxn modelId="{A31D1E53-A18A-A04C-80C4-5B0C7C607A13}" type="presOf" srcId="{0C4B5839-CF6D-D643-954E-D87E70C08835}" destId="{2EF4F175-B3AB-9046-8778-8680FFDA2895}" srcOrd="3" destOrd="0" presId="urn:microsoft.com/office/officeart/2005/8/layout/gear1"/>
    <dgm:cxn modelId="{26426110-4B09-3448-87BB-3E070DDB37AD}" type="presOf" srcId="{8A6D15ED-CFC5-2343-988D-93AA441CD45B}" destId="{081734C5-EC5F-B442-A8F7-0E6352E3467F}" srcOrd="0" destOrd="0" presId="urn:microsoft.com/office/officeart/2005/8/layout/gear1"/>
    <dgm:cxn modelId="{61C95000-C355-7B4C-A54E-EBD85A7EDDBB}" type="presOf" srcId="{FB803AC0-7EFD-8E44-8099-77ECD41D8509}" destId="{B2D2FC42-1ADE-AD46-81F3-6EF33F32D4C0}" srcOrd="0" destOrd="0" presId="urn:microsoft.com/office/officeart/2005/8/layout/gear1"/>
    <dgm:cxn modelId="{3AD28237-4345-5643-930B-593E19D55728}" type="presOf" srcId="{0C4B5839-CF6D-D643-954E-D87E70C08835}" destId="{8F0F215D-46CB-6740-834B-069FC4CC7236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1E00C43F-EBC3-BA4F-BB9A-5716EAAC7B2B}" type="presParOf" srcId="{B2D2FC42-1ADE-AD46-81F3-6EF33F32D4C0}" destId="{8C4329E3-3DA8-F543-BC6A-65E88CACD975}" srcOrd="0" destOrd="0" presId="urn:microsoft.com/office/officeart/2005/8/layout/gear1"/>
    <dgm:cxn modelId="{85F8B34B-83A7-C24D-B04F-7F6D683CC143}" type="presParOf" srcId="{B2D2FC42-1ADE-AD46-81F3-6EF33F32D4C0}" destId="{12E9EAAA-8FF8-8941-9A78-1554B7C471CF}" srcOrd="1" destOrd="0" presId="urn:microsoft.com/office/officeart/2005/8/layout/gear1"/>
    <dgm:cxn modelId="{79A273B0-D658-324F-A59A-059165BC01E3}" type="presParOf" srcId="{B2D2FC42-1ADE-AD46-81F3-6EF33F32D4C0}" destId="{449F0CB1-D66E-A044-AE04-CE70D1586076}" srcOrd="2" destOrd="0" presId="urn:microsoft.com/office/officeart/2005/8/layout/gear1"/>
    <dgm:cxn modelId="{AF8DF13C-6B5D-5945-BCF6-11489EC17A18}" type="presParOf" srcId="{B2D2FC42-1ADE-AD46-81F3-6EF33F32D4C0}" destId="{5F8B13C2-6AA5-8E48-B08F-271FE8B15D73}" srcOrd="3" destOrd="0" presId="urn:microsoft.com/office/officeart/2005/8/layout/gear1"/>
    <dgm:cxn modelId="{7AEF3160-1DEE-EB48-BCF5-1CDD6B825451}" type="presParOf" srcId="{B2D2FC42-1ADE-AD46-81F3-6EF33F32D4C0}" destId="{3450C70F-7ED1-C04F-960A-94086B07D924}" srcOrd="4" destOrd="0" presId="urn:microsoft.com/office/officeart/2005/8/layout/gear1"/>
    <dgm:cxn modelId="{9951088C-0651-DD45-9DDA-F739D43B020D}" type="presParOf" srcId="{B2D2FC42-1ADE-AD46-81F3-6EF33F32D4C0}" destId="{4CA655C7-18B4-A64D-9AD9-5ABDA0E495B9}" srcOrd="5" destOrd="0" presId="urn:microsoft.com/office/officeart/2005/8/layout/gear1"/>
    <dgm:cxn modelId="{E6CF8504-E3F3-F64F-95F7-C281F23BF9A8}" type="presParOf" srcId="{B2D2FC42-1ADE-AD46-81F3-6EF33F32D4C0}" destId="{8F0F215D-46CB-6740-834B-069FC4CC7236}" srcOrd="6" destOrd="0" presId="urn:microsoft.com/office/officeart/2005/8/layout/gear1"/>
    <dgm:cxn modelId="{1BDF8EEE-ECCE-1B49-9289-45DA440C48D9}" type="presParOf" srcId="{B2D2FC42-1ADE-AD46-81F3-6EF33F32D4C0}" destId="{FB784593-BC28-F044-BBDE-B0666115D904}" srcOrd="7" destOrd="0" presId="urn:microsoft.com/office/officeart/2005/8/layout/gear1"/>
    <dgm:cxn modelId="{23405AD3-91C0-424D-A249-69A44D316E80}" type="presParOf" srcId="{B2D2FC42-1ADE-AD46-81F3-6EF33F32D4C0}" destId="{546AC760-91AE-CB49-AA7B-3F82AAE3001F}" srcOrd="8" destOrd="0" presId="urn:microsoft.com/office/officeart/2005/8/layout/gear1"/>
    <dgm:cxn modelId="{458D8CEF-C52B-DD44-ACD3-4F0CC6131AB4}" type="presParOf" srcId="{B2D2FC42-1ADE-AD46-81F3-6EF33F32D4C0}" destId="{2EF4F175-B3AB-9046-8778-8680FFDA2895}" srcOrd="9" destOrd="0" presId="urn:microsoft.com/office/officeart/2005/8/layout/gear1"/>
    <dgm:cxn modelId="{73BA8D10-E37D-204B-99B9-1DD81C659E23}" type="presParOf" srcId="{B2D2FC42-1ADE-AD46-81F3-6EF33F32D4C0}" destId="{A05A29C6-30FB-6B44-8723-4961B8C06B70}" srcOrd="10" destOrd="0" presId="urn:microsoft.com/office/officeart/2005/8/layout/gear1"/>
    <dgm:cxn modelId="{ACE0A179-8636-C244-8C77-DC89F96F7C08}" type="presParOf" srcId="{B2D2FC42-1ADE-AD46-81F3-6EF33F32D4C0}" destId="{081734C5-EC5F-B442-A8F7-0E6352E3467F}" srcOrd="11" destOrd="0" presId="urn:microsoft.com/office/officeart/2005/8/layout/gear1"/>
    <dgm:cxn modelId="{235B093C-CC36-A443-8F8E-2C2DCE8948F4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7/23/17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647FB9-8CB3-5049-BB45-9B8806FB7C91}" type="slidenum">
              <a:rPr lang="en-US" sz="1200">
                <a:solidFill>
                  <a:srgbClr val="00001E"/>
                </a:solidFill>
                <a:latin typeface="Times" charset="0"/>
              </a:rPr>
              <a:pPr eaLnBrk="1" hangingPunct="1"/>
              <a:t>11</a:t>
            </a:fld>
            <a:endParaRPr lang="en-US" sz="1200">
              <a:solidFill>
                <a:srgbClr val="00001E"/>
              </a:solidFill>
              <a:latin typeface="Times" charset="0"/>
            </a:endParaRPr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8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12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107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7/23/17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s://net.educause.edu/ir/library/pdf/eli303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7" Type="http://schemas.openxmlformats.org/officeDocument/2006/relationships/image" Target="../media/image52.jpg"/><Relationship Id="rId8" Type="http://schemas.openxmlformats.org/officeDocument/2006/relationships/image" Target="../media/image53.jp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jp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Relationship Id="rId9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33" Type="http://schemas.openxmlformats.org/officeDocument/2006/relationships/image" Target="../media/image43.png"/><Relationship Id="rId34" Type="http://schemas.openxmlformats.org/officeDocument/2006/relationships/image" Target="../media/image44.png"/><Relationship Id="rId35" Type="http://schemas.openxmlformats.org/officeDocument/2006/relationships/image" Target="../media/image11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Exploring the Next Generation Digital Learning Environment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17626"/>
            <a:ext cx="6858000" cy="124182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STORE OR LEARNING OBJECT REPOSITORY </a:t>
            </a:r>
            <a:r>
              <a:rPr lang="en-US" sz="2400" b="1" smtClean="0">
                <a:solidFill>
                  <a:srgbClr val="EC8000"/>
                </a:solidFill>
              </a:rPr>
              <a:t>WITHOUT </a:t>
            </a:r>
            <a:r>
              <a:rPr lang="en-US" sz="2400" b="1" smtClean="0">
                <a:solidFill>
                  <a:srgbClr val="EC8000"/>
                </a:solidFill>
              </a:rPr>
              <a:t>PROPRIETARY </a:t>
            </a:r>
            <a:r>
              <a:rPr lang="en-US" sz="2400" b="1" dirty="0" smtClean="0">
                <a:solidFill>
                  <a:srgbClr val="EC8000"/>
                </a:solidFill>
              </a:rPr>
              <a:t>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64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4800600"/>
            <a:ext cx="1905000" cy="171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sz="900">
                <a:solidFill>
                  <a:schemeClr val="bg1"/>
                </a:solidFill>
                <a:latin typeface="Trebuchet MS" charset="0"/>
              </a:rPr>
              <a:t>Page </a:t>
            </a:r>
            <a:fld id="{2DB8505B-41AB-A047-B635-FE6276A86432}" type="slidenum">
              <a:rPr lang="en-US" sz="900">
                <a:solidFill>
                  <a:schemeClr val="bg1"/>
                </a:solidFill>
                <a:latin typeface="Trebuchet MS" charset="0"/>
              </a:rPr>
              <a:pPr defTabSz="914400" eaLnBrk="1" hangingPunct="1"/>
              <a:t>11</a:t>
            </a:fld>
            <a:endParaRPr lang="en-US" sz="900">
              <a:solidFill>
                <a:schemeClr val="bg1"/>
              </a:solidFill>
              <a:latin typeface="Trebuchet MS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571500"/>
            <a:ext cx="5638800" cy="2171700"/>
          </a:xfrm>
          <a:prstGeom prst="rect">
            <a:avLst/>
          </a:prstGeom>
          <a:effectLst>
            <a:outerShdw blurRad="63500" dist="38099" dir="2700000" algn="ctr" rotWithShape="0">
              <a:schemeClr val="bg2">
                <a:alpha val="75000"/>
              </a:schemeClr>
            </a:outerShdw>
          </a:effectLst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A4B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600" b="1" dirty="0"/>
          </a:p>
        </p:txBody>
      </p:sp>
      <p:pic>
        <p:nvPicPr>
          <p:cNvPr id="69635" name="Picture 1" descr="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2" y="0"/>
            <a:ext cx="8083550" cy="514350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9636" name="Rectangle 2"/>
          <p:cNvSpPr>
            <a:spLocks noChangeArrowheads="1"/>
          </p:cNvSpPr>
          <p:nvPr/>
        </p:nvSpPr>
        <p:spPr bwMode="auto">
          <a:xfrm>
            <a:off x="3059114" y="4060031"/>
            <a:ext cx="56165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https://net.educause.edu/ir/library/pdf/eli3035.pdf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98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838200" y="285750"/>
            <a:ext cx="7848600" cy="85725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29842"/>
            <a:ext cx="2438400" cy="1213658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17200"/>
            <a:ext cx="2463800" cy="1226300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160" y="1257300"/>
            <a:ext cx="5052166" cy="25146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5588000" cy="27813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7768"/>
            <a:ext cx="2362200" cy="1175732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67722"/>
            <a:ext cx="2247474" cy="1118629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353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300627"/>
            <a:ext cx="3584863" cy="28678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743390"/>
            <a:ext cx="5311069" cy="400110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planet-</a:t>
            </a:r>
            <a:r>
              <a:rPr lang="en-US" sz="1000" dirty="0" err="1" smtClean="0">
                <a:solidFill>
                  <a:schemeClr val="bg1"/>
                </a:solidFill>
              </a:rPr>
              <a:t>fall.deviantart.com</a:t>
            </a:r>
            <a:r>
              <a:rPr lang="en-US" sz="1000" dirty="0" smtClean="0">
                <a:solidFill>
                  <a:schemeClr val="bg1"/>
                </a:solidFill>
              </a:rPr>
              <a:t>/art/The-Monolith-80407794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pixabay.com</a:t>
            </a:r>
            <a:r>
              <a:rPr lang="en-US" sz="1000" dirty="0">
                <a:solidFill>
                  <a:schemeClr val="bg1"/>
                </a:solidFill>
              </a:rPr>
              <a:t>/static/uploads/photo/2014/12/02/22/05/snowflake-554635_960_720.jpg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53" y="1495917"/>
            <a:ext cx="4455391" cy="29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more sophisticated</a:t>
            </a:r>
            <a:br>
              <a:rPr lang="en-US" dirty="0" smtClean="0"/>
            </a:br>
            <a:r>
              <a:rPr lang="en-US" dirty="0" smtClean="0"/>
              <a:t>standards for interoperability</a:t>
            </a:r>
          </a:p>
          <a:p>
            <a:r>
              <a:rPr lang="en-US" dirty="0" smtClean="0"/>
              <a:t>Need to train 1000's of developers to </a:t>
            </a:r>
            <a:br>
              <a:rPr lang="en-US" dirty="0" smtClean="0"/>
            </a:br>
            <a:r>
              <a:rPr lang="en-US" dirty="0" smtClean="0"/>
              <a:t>read, understand, and implement the standards</a:t>
            </a:r>
          </a:p>
          <a:p>
            <a:r>
              <a:rPr lang="en-US" dirty="0" smtClean="0"/>
              <a:t>As standards improve they expand and get more complex</a:t>
            </a:r>
          </a:p>
          <a:p>
            <a:endParaRPr lang="en-US" dirty="0"/>
          </a:p>
          <a:p>
            <a:r>
              <a:rPr lang="en-US" dirty="0" smtClean="0"/>
              <a:t>Impossible?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435654" y="401503"/>
            <a:ext cx="2217457" cy="1935432"/>
            <a:chOff x="5752261" y="442008"/>
            <a:chExt cx="1689904" cy="15162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0308" y="740308"/>
              <a:ext cx="1113811" cy="1113811"/>
            </a:xfrm>
            <a:prstGeom prst="rect">
              <a:avLst/>
            </a:prstGeom>
            <a:solidFill>
              <a:srgbClr val="DB3A2F"/>
            </a:solidFill>
            <a:ln>
              <a:noFill/>
            </a:ln>
          </p:spPr>
        </p:pic>
        <p:sp>
          <p:nvSpPr>
            <p:cNvPr id="5" name="&quot;No&quot; Symbol 4"/>
            <p:cNvSpPr/>
            <p:nvPr/>
          </p:nvSpPr>
          <p:spPr>
            <a:xfrm>
              <a:off x="5752261" y="442008"/>
              <a:ext cx="1689904" cy="1516283"/>
            </a:xfrm>
            <a:prstGeom prst="noSmoking">
              <a:avLst/>
            </a:prstGeom>
            <a:solidFill>
              <a:srgbClr val="DB3A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54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"WordPress"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downloadable off-the-shelf software package that gets people going quickly</a:t>
            </a:r>
          </a:p>
          <a:p>
            <a:r>
              <a:rPr lang="en-US" dirty="0" smtClean="0"/>
              <a:t>Allow thousands of educational sites to be built and put into production by anyone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78" y="2788557"/>
            <a:ext cx="2012043" cy="20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</a:t>
            </a:r>
            <a:r>
              <a:rPr lang="en-US" dirty="0" err="1" smtClean="0"/>
              <a:t>EduPress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Learning Management System (LMS) of my own</a:t>
            </a:r>
          </a:p>
          <a:p>
            <a:r>
              <a:rPr lang="en-US" dirty="0" smtClean="0"/>
              <a:t>An Open Educational Resource site of my own</a:t>
            </a:r>
          </a:p>
          <a:p>
            <a:r>
              <a:rPr lang="en-US" dirty="0" smtClean="0"/>
              <a:t>A Learning Object Repository (LOR) of my own</a:t>
            </a:r>
          </a:p>
          <a:p>
            <a:r>
              <a:rPr lang="en-US" dirty="0" smtClean="0"/>
              <a:t>A Learning Record Store (LRS) of my own</a:t>
            </a:r>
          </a:p>
          <a:p>
            <a:endParaRPr lang="en-US" dirty="0"/>
          </a:p>
          <a:p>
            <a:r>
              <a:rPr lang="en-US" dirty="0" smtClean="0"/>
              <a:t>Millions of sites – millions of courses</a:t>
            </a:r>
            <a:br>
              <a:rPr lang="en-US" dirty="0" smtClean="0"/>
            </a:br>
            <a:r>
              <a:rPr lang="en-US" dirty="0" smtClean="0"/>
              <a:t>all similar with common capabilities</a:t>
            </a:r>
            <a:br>
              <a:rPr lang="en-US" dirty="0" smtClean="0"/>
            </a:br>
            <a:r>
              <a:rPr lang="en-US" dirty="0" smtClean="0"/>
              <a:t>structure</a:t>
            </a:r>
            <a:r>
              <a:rPr lang="en-US" dirty="0"/>
              <a:t> </a:t>
            </a:r>
            <a:r>
              <a:rPr lang="en-US" dirty="0" smtClean="0"/>
              <a:t>and similar but at the same</a:t>
            </a:r>
            <a:br>
              <a:rPr lang="en-US" dirty="0" smtClean="0"/>
            </a:br>
            <a:r>
              <a:rPr lang="en-US" dirty="0" smtClean="0"/>
              <a:t>time unique and distinct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672" y="2754701"/>
            <a:ext cx="2697678" cy="17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43000" y="667623"/>
            <a:ext cx="6858000" cy="1348831"/>
          </a:xfrm>
        </p:spPr>
        <p:txBody>
          <a:bodyPr/>
          <a:lstStyle/>
          <a:p>
            <a:r>
              <a:rPr lang="en-US" sz="5400" dirty="0" smtClean="0"/>
              <a:t>What is </a:t>
            </a:r>
            <a:r>
              <a:rPr lang="is-IS" sz="5400" dirty="0" smtClean="0"/>
              <a:t>次</a:t>
            </a:r>
            <a:r>
              <a:rPr lang="en-US" sz="5400" dirty="0" smtClean="0"/>
              <a:t>?</a:t>
            </a:r>
            <a:endParaRPr lang="en-US" sz="5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3000" y="1962327"/>
            <a:ext cx="6858000" cy="136500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Software to allow anyone to build and deploy interoperable educational web sites, content, and learning tools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74680" y="3154207"/>
            <a:ext cx="2031787" cy="14440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/>
          <p:cNvSpPr/>
          <p:nvPr/>
        </p:nvSpPr>
        <p:spPr>
          <a:xfrm>
            <a:off x="1590574" y="4843418"/>
            <a:ext cx="596285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pixabay.com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/snow-cannon-snow-snow-making-system-999287/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942" y="3154207"/>
            <a:ext cx="2166966" cy="14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101" y="4617338"/>
            <a:ext cx="198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www.tsugi.org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8" y="196182"/>
            <a:ext cx="7508970" cy="42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861951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838450"/>
            <a:ext cx="1270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0"/>
            <a:ext cx="7700211" cy="51435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Tsugi</a:t>
            </a:r>
            <a:r>
              <a:rPr lang="en-US" sz="4800" dirty="0" smtClean="0"/>
              <a:t> (</a:t>
            </a:r>
            <a:r>
              <a:rPr lang="is-IS" sz="4800" dirty="0" smtClean="0"/>
              <a:t>次) is "EduPress"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Course-Oriented LMS / Standalone MOOC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Course-Oriented Content Repository</a:t>
            </a:r>
          </a:p>
          <a:p>
            <a:r>
              <a:rPr lang="en-US" sz="3200" dirty="0"/>
              <a:t>API Libraries – PHP, Java, Python, Node...</a:t>
            </a:r>
          </a:p>
          <a:p>
            <a:pPr lvl="1"/>
            <a:r>
              <a:rPr lang="en-US" sz="3000" dirty="0" smtClean="0"/>
              <a:t>Open source standards implementations</a:t>
            </a:r>
            <a:endParaRPr lang="en-US" sz="3200" dirty="0" smtClean="0"/>
          </a:p>
          <a:p>
            <a:r>
              <a:rPr lang="en-US" sz="3200" dirty="0" smtClean="0"/>
              <a:t>Training for Developers (</a:t>
            </a:r>
            <a:r>
              <a:rPr lang="en-US" sz="3200" dirty="0" err="1" smtClean="0"/>
              <a:t>www.tsugi.org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16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2707943" y="192590"/>
            <a:ext cx="2404263" cy="470901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Tsugi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Store</a:t>
            </a:r>
          </a:p>
        </p:txBody>
      </p:sp>
      <p:cxnSp>
        <p:nvCxnSpPr>
          <p:cNvPr id="57" name="Straight Connector 56"/>
          <p:cNvCxnSpPr>
            <a:stCxn id="3" idx="3"/>
            <a:endCxn id="46" idx="1"/>
          </p:cNvCxnSpPr>
          <p:nvPr/>
        </p:nvCxnSpPr>
        <p:spPr>
          <a:xfrm flipV="1">
            <a:off x="1680758" y="1176298"/>
            <a:ext cx="1335772" cy="136865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" idx="3"/>
            <a:endCxn id="50" idx="1"/>
          </p:cNvCxnSpPr>
          <p:nvPr/>
        </p:nvCxnSpPr>
        <p:spPr>
          <a:xfrm flipV="1">
            <a:off x="1680758" y="2310006"/>
            <a:ext cx="1335772" cy="234945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" idx="3"/>
            <a:endCxn id="54" idx="1"/>
          </p:cNvCxnSpPr>
          <p:nvPr/>
        </p:nvCxnSpPr>
        <p:spPr>
          <a:xfrm>
            <a:off x="1680758" y="2544951"/>
            <a:ext cx="1335772" cy="898763"/>
          </a:xfrm>
          <a:prstGeom prst="line">
            <a:avLst/>
          </a:prstGeom>
          <a:ln w="6350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79133" y="1726968"/>
            <a:ext cx="140162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Blackboard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Canvas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Sakai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Coursera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Moodle</a:t>
            </a:r>
          </a:p>
          <a:p>
            <a:pPr algn="ctr"/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904058" y="829718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PHP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04058" y="1963426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Java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04058" y="3097134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003499" y="802105"/>
            <a:ext cx="1195137" cy="1283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29658" y="192590"/>
            <a:ext cx="1003765" cy="8200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Console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082790" y="3489308"/>
            <a:ext cx="1115846" cy="93925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Python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Test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864130" y="828714"/>
            <a:ext cx="982044" cy="695168"/>
            <a:chOff x="4287661" y="1205391"/>
            <a:chExt cx="982044" cy="695168"/>
          </a:xfrm>
        </p:grpSpPr>
        <p:sp>
          <p:nvSpPr>
            <p:cNvPr id="45" name="Rounded Rectangle 44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64130" y="1962422"/>
            <a:ext cx="982044" cy="695168"/>
            <a:chOff x="4287661" y="1205391"/>
            <a:chExt cx="982044" cy="695168"/>
          </a:xfrm>
        </p:grpSpPr>
        <p:sp>
          <p:nvSpPr>
            <p:cNvPr id="49" name="Rounded Rectangle 48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64130" y="3096130"/>
            <a:ext cx="982044" cy="695168"/>
            <a:chOff x="4287661" y="1205391"/>
            <a:chExt cx="982044" cy="695168"/>
          </a:xfrm>
        </p:grpSpPr>
        <p:sp>
          <p:nvSpPr>
            <p:cNvPr id="53" name="Rounded Rectangle 52"/>
            <p:cNvSpPr/>
            <p:nvPr/>
          </p:nvSpPr>
          <p:spPr>
            <a:xfrm>
              <a:off x="4287661" y="12053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440061" y="13577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2461" y="1510191"/>
              <a:ext cx="677244" cy="39036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APP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Connector 65"/>
          <p:cNvCxnSpPr>
            <a:stCxn id="8" idx="2"/>
            <a:endCxn id="24" idx="3"/>
          </p:cNvCxnSpPr>
          <p:nvPr/>
        </p:nvCxnSpPr>
        <p:spPr>
          <a:xfrm flipH="1" flipV="1">
            <a:off x="6533423" y="602605"/>
            <a:ext cx="470076" cy="84118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2"/>
            <a:endCxn id="4" idx="3"/>
          </p:cNvCxnSpPr>
          <p:nvPr/>
        </p:nvCxnSpPr>
        <p:spPr>
          <a:xfrm flipH="1" flipV="1">
            <a:off x="4907823" y="1192548"/>
            <a:ext cx="2095676" cy="25124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" idx="2"/>
            <a:endCxn id="5" idx="3"/>
          </p:cNvCxnSpPr>
          <p:nvPr/>
        </p:nvCxnSpPr>
        <p:spPr>
          <a:xfrm flipH="1">
            <a:off x="4907823" y="1443790"/>
            <a:ext cx="2095676" cy="8824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" idx="2"/>
            <a:endCxn id="6" idx="3"/>
          </p:cNvCxnSpPr>
          <p:nvPr/>
        </p:nvCxnSpPr>
        <p:spPr>
          <a:xfrm flipH="1">
            <a:off x="4907823" y="1443790"/>
            <a:ext cx="2095676" cy="201617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" idx="3"/>
            <a:endCxn id="26" idx="0"/>
          </p:cNvCxnSpPr>
          <p:nvPr/>
        </p:nvCxnSpPr>
        <p:spPr>
          <a:xfrm>
            <a:off x="7601068" y="2085474"/>
            <a:ext cx="39645" cy="140383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" idx="3"/>
            <a:endCxn id="26" idx="1"/>
          </p:cNvCxnSpPr>
          <p:nvPr/>
        </p:nvCxnSpPr>
        <p:spPr>
          <a:xfrm>
            <a:off x="4907823" y="1192548"/>
            <a:ext cx="2174967" cy="276639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" idx="3"/>
            <a:endCxn id="26" idx="1"/>
          </p:cNvCxnSpPr>
          <p:nvPr/>
        </p:nvCxnSpPr>
        <p:spPr>
          <a:xfrm>
            <a:off x="4907823" y="2326256"/>
            <a:ext cx="2174967" cy="163268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6" idx="3"/>
            <a:endCxn id="26" idx="1"/>
          </p:cNvCxnSpPr>
          <p:nvPr/>
        </p:nvCxnSpPr>
        <p:spPr>
          <a:xfrm>
            <a:off x="4907823" y="3459964"/>
            <a:ext cx="2174967" cy="498974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013011" y="2457535"/>
            <a:ext cx="4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LTI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091" y="118604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LMS/CMS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904058" y="4093270"/>
            <a:ext cx="1003765" cy="7256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Tsugi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Vertical Scroll 37"/>
          <p:cNvSpPr/>
          <p:nvPr/>
        </p:nvSpPr>
        <p:spPr>
          <a:xfrm>
            <a:off x="2848963" y="397040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Vertical Scroll 38"/>
          <p:cNvSpPr/>
          <p:nvPr/>
        </p:nvSpPr>
        <p:spPr>
          <a:xfrm>
            <a:off x="3053346" y="4100884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Vertical Scroll 39"/>
          <p:cNvSpPr/>
          <p:nvPr/>
        </p:nvSpPr>
        <p:spPr>
          <a:xfrm>
            <a:off x="3329524" y="4303161"/>
            <a:ext cx="485564" cy="433299"/>
          </a:xfrm>
          <a:prstGeom prst="verticalScroll">
            <a:avLst>
              <a:gd name="adj" fmla="val 15012"/>
            </a:avLst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" idx="2"/>
            <a:endCxn id="38" idx="1"/>
          </p:cNvCxnSpPr>
          <p:nvPr/>
        </p:nvCxnSpPr>
        <p:spPr>
          <a:xfrm>
            <a:off x="979946" y="3362934"/>
            <a:ext cx="1923179" cy="82412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0309" y="3878702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CC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831205" y="1323827"/>
            <a:ext cx="38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CI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01" y="-84584"/>
            <a:ext cx="5517030" cy="42538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7254" y="340177"/>
            <a:ext cx="13292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40FF"/>
                </a:solidFill>
              </a:rPr>
              <a:t>WA4E.com</a:t>
            </a:r>
            <a:endParaRPr lang="en-US" sz="2000" dirty="0">
              <a:solidFill>
                <a:srgbClr val="FF4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6" y="1431949"/>
            <a:ext cx="5265513" cy="35778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716042" y="4169228"/>
            <a:ext cx="109517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rgbClr val="FF40FF"/>
                </a:solidFill>
              </a:rPr>
              <a:t>tsugi.org</a:t>
            </a:r>
            <a:endParaRPr lang="en-US" sz="20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6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Campus IT Staff </a:t>
            </a:r>
            <a:r>
              <a:rPr lang="en-US" sz="2400" dirty="0" smtClean="0"/>
              <a:t>– App Store with locally owned data</a:t>
            </a:r>
          </a:p>
          <a:p>
            <a:r>
              <a:rPr lang="en-US" sz="2400" b="1" dirty="0" smtClean="0"/>
              <a:t>Instructional Designers </a:t>
            </a:r>
            <a:r>
              <a:rPr lang="en-US" sz="2400" dirty="0" smtClean="0"/>
              <a:t>– Can focus programmers on building functionality – not reading standards</a:t>
            </a:r>
          </a:p>
          <a:p>
            <a:r>
              <a:rPr lang="en-US" sz="2400" b="1" dirty="0" smtClean="0"/>
              <a:t>Faculty </a:t>
            </a:r>
            <a:r>
              <a:rPr lang="en-US" sz="2400" dirty="0" smtClean="0"/>
              <a:t>– Can build learning content once and use it over and over – content can be open</a:t>
            </a:r>
          </a:p>
          <a:p>
            <a:r>
              <a:rPr lang="en-US" sz="2400" b="1" dirty="0" smtClean="0"/>
              <a:t>Book Authors </a:t>
            </a:r>
            <a:r>
              <a:rPr lang="en-US" sz="2400" dirty="0" smtClean="0"/>
              <a:t>- Can build a site with </a:t>
            </a:r>
            <a:br>
              <a:rPr lang="en-US" sz="2400" dirty="0" smtClean="0"/>
            </a:br>
            <a:r>
              <a:rPr lang="en-US" sz="2400" dirty="0" smtClean="0"/>
              <a:t>supporting materials and software with </a:t>
            </a:r>
            <a:br>
              <a:rPr lang="en-US" sz="2400" dirty="0" smtClean="0"/>
            </a:br>
            <a:r>
              <a:rPr lang="en-US" sz="2400" dirty="0" smtClean="0"/>
              <a:t>seamless integration into LMSs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52" y="3000375"/>
            <a:ext cx="1615129" cy="1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OER Publishers </a:t>
            </a:r>
            <a:r>
              <a:rPr lang="en-US" sz="2400" dirty="0"/>
              <a:t>– Excellent way to share truly reusable and </a:t>
            </a:r>
            <a:r>
              <a:rPr lang="en-US" sz="2400" dirty="0" err="1"/>
              <a:t>remixable</a:t>
            </a:r>
            <a:r>
              <a:rPr lang="en-US" sz="2400" dirty="0"/>
              <a:t> software and </a:t>
            </a:r>
            <a:r>
              <a:rPr lang="en-US" sz="2400" dirty="0" smtClean="0"/>
              <a:t>content</a:t>
            </a:r>
          </a:p>
          <a:p>
            <a:r>
              <a:rPr lang="en-US" sz="2400" b="1" dirty="0" smtClean="0"/>
              <a:t>MOOC Platform </a:t>
            </a:r>
            <a:r>
              <a:rPr lang="en-US" sz="2400" dirty="0" smtClean="0"/>
              <a:t>– Small Schools / Single Course / Professional Society</a:t>
            </a:r>
          </a:p>
          <a:p>
            <a:r>
              <a:rPr lang="en-US" sz="2400" b="1" dirty="0" err="1" smtClean="0"/>
              <a:t>EdTech</a:t>
            </a:r>
            <a:r>
              <a:rPr lang="en-US" sz="2400" b="1" dirty="0" smtClean="0"/>
              <a:t> Startups </a:t>
            </a:r>
            <a:r>
              <a:rPr lang="en-US" sz="2400" dirty="0" smtClean="0"/>
              <a:t>– A couple of students can have a seamlessly integrated learning tool at MVP in weeks</a:t>
            </a:r>
          </a:p>
          <a:p>
            <a:r>
              <a:rPr lang="en-US" sz="2400" b="1" dirty="0" smtClean="0"/>
              <a:t>LMS Vendors </a:t>
            </a:r>
            <a:r>
              <a:rPr lang="en-US" sz="2400" dirty="0" smtClean="0"/>
              <a:t>– Can encourage their customers to easily build tools that work smoothly rather than break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7162">
            <a:off x="6738457" y="-124614"/>
            <a:ext cx="1414905" cy="15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770021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4" y="724556"/>
            <a:ext cx="5239731" cy="2273681"/>
          </a:xfrm>
        </p:spPr>
        <p:txBody>
          <a:bodyPr>
            <a:normAutofit fontScale="90000"/>
          </a:bodyPr>
          <a:lstStyle/>
          <a:p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Teaching Developers: MOOCs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br>
              <a:rPr lang="en-US" sz="3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85000"/>
                  </a:schemeClr>
                </a:solidFill>
              </a:rPr>
              <a:t>www.tsugi.org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is Ongoing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Growing, evolving based on experiments (0.3.1)</a:t>
            </a:r>
          </a:p>
          <a:p>
            <a:r>
              <a:rPr lang="en-US" dirty="0" smtClean="0"/>
              <a:t>In incubation as a open source project in the </a:t>
            </a:r>
            <a:r>
              <a:rPr lang="en-US" dirty="0" err="1" smtClean="0"/>
              <a:t>Apereo</a:t>
            </a:r>
            <a:r>
              <a:rPr lang="en-US" dirty="0" smtClean="0"/>
              <a:t> Foundation (please join and support </a:t>
            </a:r>
            <a:r>
              <a:rPr lang="en-US" dirty="0" err="1" smtClean="0"/>
              <a:t>Apereo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Participating in IMS Working Groups</a:t>
            </a:r>
          </a:p>
          <a:p>
            <a:r>
              <a:rPr lang="en-US" dirty="0" smtClean="0"/>
              <a:t>Expect 1.0 release early 2018</a:t>
            </a:r>
          </a:p>
          <a:p>
            <a:endParaRPr lang="en-US" dirty="0"/>
          </a:p>
          <a:p>
            <a:r>
              <a:rPr lang="en-US" dirty="0" smtClean="0"/>
              <a:t>Need friendly adopters</a:t>
            </a:r>
          </a:p>
          <a:p>
            <a:r>
              <a:rPr lang="en-US" dirty="0" smtClean="0"/>
              <a:t>Need skilled collaborators</a:t>
            </a:r>
          </a:p>
          <a:p>
            <a:r>
              <a:rPr lang="en-US" dirty="0" smtClean="0"/>
              <a:t>Raising funding for grad students, travel,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25" y="394502"/>
            <a:ext cx="835152" cy="7528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5390833" y="3268270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40FF"/>
                </a:solidFill>
              </a:rPr>
              <a:t>www.tsugi.org</a:t>
            </a:r>
            <a:endParaRPr lang="en-US" sz="28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7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51435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55272" y="0"/>
            <a:ext cx="8078814" cy="51435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" y="1192831"/>
            <a:ext cx="2569467" cy="2757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8029" y="273843"/>
            <a:ext cx="5373370" cy="994173"/>
          </a:xfrm>
        </p:spPr>
        <p:txBody>
          <a:bodyPr>
            <a:normAutofit/>
          </a:bodyPr>
          <a:lstStyle/>
          <a:p>
            <a:r>
              <a:rPr lang="en-US" dirty="0"/>
              <a:t>A Few Questions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0636" y="1516950"/>
            <a:ext cx="5370763" cy="3115771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Show me how beautiful an LTI Tool's UX can be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Show me the </a:t>
            </a:r>
            <a:r>
              <a:rPr lang="en-US" sz="1600" dirty="0" err="1">
                <a:solidFill>
                  <a:schemeClr val="bg1"/>
                </a:solidFill>
              </a:rPr>
              <a:t>Tsugi</a:t>
            </a:r>
            <a:r>
              <a:rPr lang="en-US" sz="1600" dirty="0">
                <a:solidFill>
                  <a:schemeClr val="bg1"/>
                </a:solidFill>
              </a:rPr>
              <a:t> Learning Object Repository integrated into Canvas or Sakai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Show me how you use </a:t>
            </a:r>
            <a:r>
              <a:rPr lang="en-US" sz="1600" dirty="0" err="1">
                <a:solidFill>
                  <a:schemeClr val="bg1"/>
                </a:solidFill>
              </a:rPr>
              <a:t>Tsugi</a:t>
            </a:r>
            <a:r>
              <a:rPr lang="en-US" sz="1600" dirty="0">
                <a:solidFill>
                  <a:schemeClr val="bg1"/>
                </a:solidFill>
              </a:rPr>
              <a:t> to support your Coursera MOOCs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Show me how to set up a </a:t>
            </a:r>
            <a:r>
              <a:rPr lang="en-US" sz="1600" dirty="0" err="1">
                <a:solidFill>
                  <a:schemeClr val="bg1"/>
                </a:solidFill>
              </a:rPr>
              <a:t>Tsugi</a:t>
            </a:r>
            <a:r>
              <a:rPr lang="en-US" sz="1600" dirty="0">
                <a:solidFill>
                  <a:schemeClr val="bg1"/>
                </a:solidFill>
              </a:rPr>
              <a:t> App Store for my Campus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Show me how easy it is to add a new application to </a:t>
            </a:r>
            <a:r>
              <a:rPr lang="en-US" sz="1600" dirty="0" err="1" smtClean="0">
                <a:solidFill>
                  <a:schemeClr val="bg1"/>
                </a:solidFill>
              </a:rPr>
              <a:t>Tsugi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Talk about why we need a good data model for multi-tenancy, etc.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 teach a Computer Science Capstone course</a:t>
            </a:r>
            <a:r>
              <a:rPr lang="is-IS" sz="1600" dirty="0">
                <a:solidFill>
                  <a:schemeClr val="bg1"/>
                </a:solidFill>
              </a:rPr>
              <a:t>…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Show me where to start</a:t>
            </a:r>
            <a:r>
              <a:rPr lang="is-IS" sz="1600" dirty="0">
                <a:solidFill>
                  <a:schemeClr val="bg1"/>
                </a:solidFill>
              </a:rPr>
              <a:t> learning more...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4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8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64" y="0"/>
            <a:ext cx="6429374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33096" y="4683246"/>
            <a:ext cx="6186309" cy="36933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http://planet-</a:t>
            </a:r>
            <a:r>
              <a:rPr lang="en-US" sz="1800" dirty="0" err="1">
                <a:solidFill>
                  <a:schemeClr val="bg1"/>
                </a:solidFill>
              </a:rPr>
              <a:t>fall.deviantart.com</a:t>
            </a:r>
            <a:r>
              <a:rPr lang="en-US" sz="18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87056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6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69" y="349321"/>
            <a:ext cx="6242304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4340831" cy="3600450"/>
          </a:xfrm>
        </p:spPr>
        <p:txBody>
          <a:bodyPr/>
          <a:lstStyle/>
          <a:p>
            <a:r>
              <a:rPr lang="en-US" dirty="0" smtClean="0"/>
              <a:t>IMS Learning Tools Interoperability (LTI)  1.0</a:t>
            </a:r>
          </a:p>
          <a:p>
            <a:pPr lvl="1"/>
            <a:r>
              <a:rPr lang="en-US" dirty="0"/>
              <a:t>17 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2" y="4047689"/>
            <a:ext cx="2563545" cy="652302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8031" y="434372"/>
            <a:ext cx="3369063" cy="43662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45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 ExcelScreenSnapz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6" y="184933"/>
            <a:ext cx="8025958" cy="4804369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63" y="1655421"/>
            <a:ext cx="2110438" cy="167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5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293227"/>
            <a:ext cx="637655" cy="638806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57" y="1055535"/>
            <a:ext cx="561136" cy="562149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29" y="3712966"/>
            <a:ext cx="1689790" cy="668601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2" y="1208849"/>
            <a:ext cx="841704" cy="843223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2" y="1822102"/>
            <a:ext cx="1224297" cy="1226507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61" y="851117"/>
            <a:ext cx="637655" cy="638806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10" y="1617684"/>
            <a:ext cx="531379" cy="532338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23" y="2844191"/>
            <a:ext cx="718424" cy="719721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24" y="3559653"/>
            <a:ext cx="637655" cy="638806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59" y="3712966"/>
            <a:ext cx="637655" cy="638806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748908"/>
            <a:ext cx="637655" cy="638806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3" y="748908"/>
            <a:ext cx="637655" cy="638806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33" y="1489923"/>
            <a:ext cx="765186" cy="766567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57" y="1362162"/>
            <a:ext cx="637655" cy="63880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46" y="2793086"/>
            <a:ext cx="637655" cy="638806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42" y="2026520"/>
            <a:ext cx="717362" cy="306627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69" y="2997504"/>
            <a:ext cx="637655" cy="638806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697804"/>
            <a:ext cx="561136" cy="562149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37" y="2026520"/>
            <a:ext cx="637655" cy="638806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03" y="1719893"/>
            <a:ext cx="918223" cy="919880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1464371"/>
            <a:ext cx="459112" cy="459940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01" y="3712966"/>
            <a:ext cx="765186" cy="766567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3048609"/>
            <a:ext cx="637655" cy="638806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875" y="442282"/>
            <a:ext cx="535807" cy="536774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41" y="2486459"/>
            <a:ext cx="765186" cy="510622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544491"/>
            <a:ext cx="586642" cy="5877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46" y="2678101"/>
            <a:ext cx="637655" cy="638806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18" y="3815175"/>
            <a:ext cx="532835" cy="519562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082" y="3840727"/>
            <a:ext cx="510124" cy="511044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82" y="2494787"/>
            <a:ext cx="867211" cy="3068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2" y="1362162"/>
            <a:ext cx="493120" cy="49401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84" y="3001763"/>
            <a:ext cx="637655" cy="638806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11" y="2333146"/>
            <a:ext cx="539881" cy="540855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6" y="1674219"/>
            <a:ext cx="1748945" cy="1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Next 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 smtClean="0">
                <a:solidFill>
                  <a:srgbClr val="3366FF"/>
                </a:solidFill>
              </a:rPr>
              <a:t>2.1</a:t>
            </a:r>
            <a:endParaRPr lang="en-US" i="1" dirty="0">
              <a:solidFill>
                <a:srgbClr val="FF6600"/>
              </a:solidFill>
            </a:endParaRPr>
          </a:p>
          <a:p>
            <a:pPr lvl="1"/>
            <a:r>
              <a:rPr lang="en-US" dirty="0"/>
              <a:t>IMS LTI Content Item  - </a:t>
            </a:r>
            <a:r>
              <a:rPr lang="en-US" dirty="0" smtClean="0"/>
              <a:t>1.0 </a:t>
            </a:r>
            <a:endParaRPr lang="en-US" dirty="0"/>
          </a:p>
          <a:p>
            <a:pPr lvl="1"/>
            <a:r>
              <a:rPr lang="en-US" dirty="0"/>
              <a:t>IMS LTI </a:t>
            </a:r>
            <a:r>
              <a:rPr lang="en-US" dirty="0" smtClean="0"/>
              <a:t>Membership Services – 1.0</a:t>
            </a:r>
          </a:p>
          <a:p>
            <a:pPr lvl="1"/>
            <a:r>
              <a:rPr lang="en-US" dirty="0" smtClean="0"/>
              <a:t>Outcomes </a:t>
            </a:r>
            <a:r>
              <a:rPr lang="en-US" dirty="0"/>
              <a:t>Management Service </a:t>
            </a:r>
            <a:r>
              <a:rPr lang="en-US" i="1" dirty="0" smtClean="0">
                <a:solidFill>
                  <a:srgbClr val="0D5792"/>
                </a:solidFill>
              </a:rPr>
              <a:t>2.0 </a:t>
            </a:r>
          </a:p>
          <a:p>
            <a:pPr lvl="1"/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1.0, </a:t>
            </a:r>
            <a:r>
              <a:rPr lang="en-US" i="1" dirty="0" smtClean="0">
                <a:solidFill>
                  <a:srgbClr val="0D5792"/>
                </a:solidFill>
              </a:rPr>
              <a:t>1.1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1.0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6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82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3420</TotalTime>
  <Words>685</Words>
  <Application>Microsoft Macintosh PowerPoint</Application>
  <PresentationFormat>On-screen Show (16:9)</PresentationFormat>
  <Paragraphs>132</Paragraphs>
  <Slides>30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Calibri Light</vt:lpstr>
      <vt:lpstr>ＭＳ Ｐゴシック</vt:lpstr>
      <vt:lpstr>Times</vt:lpstr>
      <vt:lpstr>Trebuchet MS</vt:lpstr>
      <vt:lpstr>Wingdings</vt:lpstr>
      <vt:lpstr>Arial</vt:lpstr>
      <vt:lpstr>Office Theme</vt:lpstr>
      <vt:lpstr>Exploring the Next Generation Digital Learning Environment</vt:lpstr>
      <vt:lpstr>PowerPoint Presentation</vt:lpstr>
      <vt:lpstr>PowerPoint Presentation</vt:lpstr>
      <vt:lpstr>PowerPoint Presentation</vt:lpstr>
      <vt:lpstr>Standards 1.0</vt:lpstr>
      <vt:lpstr>PowerPoint Presentation</vt:lpstr>
      <vt:lpstr>PowerPoint Presentation</vt:lpstr>
      <vt:lpstr>Standards Next Gen</vt:lpstr>
      <vt:lpstr>PowerPoint Presentation</vt:lpstr>
      <vt:lpstr>PowerPoint Presentation</vt:lpstr>
      <vt:lpstr>PowerPoint Presentation</vt:lpstr>
      <vt:lpstr>March 6, 2008 iPhone SDK Press Conference</vt:lpstr>
      <vt:lpstr>PowerPoint Presentation</vt:lpstr>
      <vt:lpstr>The Challenge</vt:lpstr>
      <vt:lpstr>We need "WordPress"</vt:lpstr>
      <vt:lpstr>"EduPress"</vt:lpstr>
      <vt:lpstr>What is 次?</vt:lpstr>
      <vt:lpstr>PowerPoint Presentation</vt:lpstr>
      <vt:lpstr>PowerPoint Presentation</vt:lpstr>
      <vt:lpstr>Tsugi (次) is "EduPress"</vt:lpstr>
      <vt:lpstr>PowerPoint Presentation</vt:lpstr>
      <vt:lpstr>PowerPoint Presentation</vt:lpstr>
      <vt:lpstr>Use Cases</vt:lpstr>
      <vt:lpstr>Use Cases</vt:lpstr>
      <vt:lpstr>PowerPoint Presentation</vt:lpstr>
      <vt:lpstr>Teaching Developers: MOOCs  www.py4e.com www.wa4e.com  www.tsugi.org</vt:lpstr>
      <vt:lpstr>Tsugi is Ongoing Research</vt:lpstr>
      <vt:lpstr>A Few Questions…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68</cp:revision>
  <cp:lastPrinted>2017-02-22T21:44:30Z</cp:lastPrinted>
  <dcterms:created xsi:type="dcterms:W3CDTF">2017-01-26T19:03:28Z</dcterms:created>
  <dcterms:modified xsi:type="dcterms:W3CDTF">2017-07-24T12:05:15Z</dcterms:modified>
</cp:coreProperties>
</file>